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5" r:id="rId4"/>
    <p:sldId id="274" r:id="rId5"/>
    <p:sldId id="273" r:id="rId6"/>
    <p:sldId id="271" r:id="rId7"/>
    <p:sldId id="260" r:id="rId8"/>
    <p:sldId id="261" r:id="rId9"/>
    <p:sldId id="257" r:id="rId10"/>
    <p:sldId id="263" r:id="rId11"/>
    <p:sldId id="264" r:id="rId12"/>
    <p:sldId id="265" r:id="rId13"/>
    <p:sldId id="266" r:id="rId14"/>
    <p:sldId id="259" r:id="rId15"/>
    <p:sldId id="267" r:id="rId16"/>
    <p:sldId id="278" r:id="rId17"/>
    <p:sldId id="258" r:id="rId18"/>
    <p:sldId id="279" r:id="rId19"/>
    <p:sldId id="269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74018C-9C2D-49B9-A0A0-471F11115B3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29F5DE-84C2-42FA-A3B2-4106EDAA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zhurnal.lil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sain-off.ru/hg7n/hg7-a1-14.html" TargetMode="External"/><Relationship Id="rId13" Type="http://schemas.openxmlformats.org/officeDocument/2006/relationships/hyperlink" Target="http://new.bestiary.us/images/ammut2" TargetMode="External"/><Relationship Id="rId3" Type="http://schemas.openxmlformats.org/officeDocument/2006/relationships/hyperlink" Target="http://www.genstab.ru/voin/egypt_1.htm" TargetMode="External"/><Relationship Id="rId7" Type="http://schemas.openxmlformats.org/officeDocument/2006/relationships/hyperlink" Target="http://mithology.ru/Sebek.html" TargetMode="External"/><Relationship Id="rId12" Type="http://schemas.openxmlformats.org/officeDocument/2006/relationships/hyperlink" Target="http://objective-news.ru/2010-01-15-21-30-25/osiris-i-isida-mudrost-tota.html" TargetMode="External"/><Relationship Id="rId2" Type="http://schemas.openxmlformats.org/officeDocument/2006/relationships/hyperlink" Target="http://commons.wikimedia.org/wiki/File:La_Tombe_de_Horemheb_cropped.jpg?uselang=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storiya-ru.ucoz.ru/news/pokhody_tutmosa_iii_v_aziju/2011-01-31-132" TargetMode="External"/><Relationship Id="rId11" Type="http://schemas.openxmlformats.org/officeDocument/2006/relationships/hyperlink" Target="http://mifolog.ru/mythology/item/f00/s00/e0000415/index.shtml" TargetMode="External"/><Relationship Id="rId5" Type="http://schemas.openxmlformats.org/officeDocument/2006/relationships/hyperlink" Target="http://www.trinitas.ru/rus/doc/0211/008a/02111080.htm" TargetMode="External"/><Relationship Id="rId10" Type="http://schemas.openxmlformats.org/officeDocument/2006/relationships/hyperlink" Target="http://zhurnal.lib.ru/r/rudenko_e_a/jrez.shtml" TargetMode="External"/><Relationship Id="rId4" Type="http://schemas.openxmlformats.org/officeDocument/2006/relationships/hyperlink" Target="http://www.ageofbattles.ru/?news=56" TargetMode="External"/><Relationship Id="rId9" Type="http://schemas.openxmlformats.org/officeDocument/2006/relationships/hyperlink" Target="http://www.sunhome.ru/journal/16235" TargetMode="External"/><Relationship Id="rId14" Type="http://schemas.openxmlformats.org/officeDocument/2006/relationships/hyperlink" Target="http://www.talks.su/news/Telekanal_Channel_4_ishhet_neizlechimo_bolnyx_dobrovolczev_dlya_mumifikaczi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dsbay.ru/egypt/images/egypt3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3284984"/>
            <a:ext cx="5184576" cy="1828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Религия древних египтян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050037"/>
            <a:ext cx="3919736" cy="685800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21288"/>
            <a:ext cx="212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Древний мир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5 класс</a:t>
            </a:r>
            <a:endParaRPr lang="ru-RU" dirty="0"/>
          </a:p>
        </p:txBody>
      </p:sp>
      <p:pic>
        <p:nvPicPr>
          <p:cNvPr id="14338" name="Picture 2" descr="File:La Tombe de Horemheb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5433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 и жрецы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http://zhurnal.lil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483768" y="1628800"/>
            <a:ext cx="3960440" cy="46356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 храмах находились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жрецы – СЛУЖИТЕЛИ БОГОВ</a:t>
            </a:r>
            <a:r>
              <a:rPr lang="ru-RU" sz="2400" dirty="0" smtClean="0"/>
              <a:t>. </a:t>
            </a:r>
            <a:r>
              <a:rPr lang="ru-RU" sz="2400" b="1" dirty="0" smtClean="0"/>
              <a:t>Считалось, что именно жрец лучше всех умеет разговаривать с богом. Фараоны дарили храмам  плодородные земли, скот, рабов, золото и серебро. Подарки делались богам, но распоряжались ими жрецы.</a:t>
            </a:r>
            <a:endParaRPr lang="ru-RU" sz="2400" b="1" dirty="0"/>
          </a:p>
        </p:txBody>
      </p:sp>
      <p:pic>
        <p:nvPicPr>
          <p:cNvPr id="30722" name="Picture 2" descr="http://www.sunhome.ru/UsersGallery/journal/072007423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2013"/>
            <a:ext cx="2504425" cy="5305987"/>
          </a:xfrm>
          <a:prstGeom prst="rect">
            <a:avLst/>
          </a:prstGeom>
          <a:noFill/>
        </p:spPr>
      </p:pic>
      <p:pic>
        <p:nvPicPr>
          <p:cNvPr id="30724" name="Picture 4" descr="http://t3.gstatic.com/images?q=tbn:ANd9GcS0rCmuF4VNpDjVD0nKDsDHmdY6OtNX4X3zg-HJWgTkTr_aYeWdiWhoQsHy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84784"/>
            <a:ext cx="2699792" cy="5373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6165304"/>
            <a:ext cx="3888432" cy="69269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Посмотрите фрагмент фильма «Фараон» и ответьте на вопросы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рассказывали египтяне о своих богах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851920" y="1752600"/>
            <a:ext cx="4911080" cy="4419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Самым главным богом египтяне считали Солнце. Бога Солнца называли Ра, Амон, или Амон-Ра. Каждое утро он появляется на востоке. Пока длится день, он медленно плывёт по небу. Но вот день клонится к вечеру, потому что лодка Амон-Ра спускается с небес. На западном краю неба она вплывает в ворота подземного царства.</a:t>
            </a:r>
            <a:endParaRPr lang="ru-RU" sz="2400" b="1" dirty="0"/>
          </a:p>
        </p:txBody>
      </p:sp>
      <p:pic>
        <p:nvPicPr>
          <p:cNvPr id="5" name="Picture 2" descr="http://www.husain-off.ru/hg7n/images1/drm5-0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72736"/>
            <a:ext cx="4154705" cy="2896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085184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Бог Солнца  -Амон-Ра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рассказывали египтяне о своих богах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860032" y="1752600"/>
            <a:ext cx="3902968" cy="4419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Здесь бог света вступает в смертный бой с богом тьмы, свирепым змеем, имя которого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Апоп</a:t>
            </a:r>
            <a:r>
              <a:rPr lang="ru-RU" sz="2400" b="1" dirty="0" smtClean="0"/>
              <a:t>. Сражение продолжается всю ночь. Когда повержен змей, снова блистает корона солнечного бога, возвращая наступление нового дня. </a:t>
            </a:r>
            <a:endParaRPr lang="ru-RU" sz="2400" b="1" dirty="0"/>
          </a:p>
        </p:txBody>
      </p:sp>
      <p:pic>
        <p:nvPicPr>
          <p:cNvPr id="5" name="Picture 4" descr="http://www.husain-off.ru/hg7n/images1/drm5-08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09" y="2011480"/>
            <a:ext cx="4947849" cy="30016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Бог Амон-Ра в облике кота вступает в схватку с богом тьмы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Апопом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рассказывали египтяне о своих богах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860032" y="1916832"/>
            <a:ext cx="4104456" cy="4419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Люди живут на земле, а над ними раскинулся огромный шатёр неба. Египтяне изображали бога земли по имени </a:t>
            </a:r>
            <a:r>
              <a:rPr lang="ru-RU" sz="2400" b="1" u="sng" dirty="0" smtClean="0">
                <a:solidFill>
                  <a:srgbClr val="C00000"/>
                </a:solidFill>
              </a:rPr>
              <a:t>Геб</a:t>
            </a:r>
            <a:r>
              <a:rPr lang="ru-RU" sz="2400" b="1" dirty="0" smtClean="0"/>
              <a:t> в виде человека с головой змеи, как самого «земляного» животного. </a:t>
            </a:r>
          </a:p>
          <a:p>
            <a:r>
              <a:rPr lang="ru-RU" sz="2400" b="1" dirty="0" smtClean="0"/>
              <a:t>Богиню неба </a:t>
            </a:r>
            <a:r>
              <a:rPr lang="ru-RU" sz="2400" b="1" u="sng" dirty="0" smtClean="0">
                <a:solidFill>
                  <a:srgbClr val="C00000"/>
                </a:solidFill>
              </a:rPr>
              <a:t>Нут</a:t>
            </a:r>
            <a:r>
              <a:rPr lang="ru-RU" sz="2400" b="1" dirty="0" smtClean="0"/>
              <a:t> представляли огромной коровой; её тёмное тело усеяно звёздами.</a:t>
            </a:r>
            <a:endParaRPr lang="ru-RU" sz="2400" b="1" dirty="0"/>
          </a:p>
        </p:txBody>
      </p:sp>
      <p:pic>
        <p:nvPicPr>
          <p:cNvPr id="5" name="Picture 8" descr="http://www.husain-off.ru/hg7n/images1/drm5-0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3"/>
            <a:ext cx="3328020" cy="2189184"/>
          </a:xfrm>
          <a:prstGeom prst="rect">
            <a:avLst/>
          </a:prstGeom>
          <a:noFill/>
        </p:spPr>
      </p:pic>
      <p:pic>
        <p:nvPicPr>
          <p:cNvPr id="6" name="Picture 6" descr="http://www.husain-off.ru/hg7n/images1/drm5-0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41764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рассказывали египтяне о своих богах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5129808"/>
            <a:ext cx="4392488" cy="1728192"/>
          </a:xfrm>
        </p:spPr>
        <p:txBody>
          <a:bodyPr/>
          <a:lstStyle/>
          <a:p>
            <a:pPr algn="ctr"/>
            <a:r>
              <a:rPr lang="ru-RU" sz="2400" b="1" dirty="0" smtClean="0"/>
              <a:t>Богиня </a:t>
            </a:r>
            <a:r>
              <a:rPr lang="ru-RU" sz="2400" b="1" dirty="0" err="1" smtClean="0"/>
              <a:t>Бастет</a:t>
            </a:r>
            <a:r>
              <a:rPr lang="ru-RU" sz="2400" b="1" dirty="0" smtClean="0"/>
              <a:t> – гибкая чёрная кошка – покровительница женщин и их красоты.</a:t>
            </a:r>
            <a:endParaRPr lang="ru-RU" sz="2400" b="1" dirty="0"/>
          </a:p>
        </p:txBody>
      </p:sp>
      <p:pic>
        <p:nvPicPr>
          <p:cNvPr id="28674" name="Picture 2" descr="http://www.husain-off.ru/hg7n/images1/drm5-0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2611010" cy="3528391"/>
          </a:xfrm>
          <a:prstGeom prst="rect">
            <a:avLst/>
          </a:prstGeom>
          <a:noFill/>
        </p:spPr>
      </p:pic>
      <p:pic>
        <p:nvPicPr>
          <p:cNvPr id="7170" name="Picture 2" descr="http://www.husain-off.ru/hg7n/images1/drm5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1628800"/>
            <a:ext cx="1584176" cy="4762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24128" y="6165304"/>
            <a:ext cx="29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Богиня правды </a:t>
            </a:r>
            <a:r>
              <a:rPr lang="ru-RU" sz="2400" b="1" dirty="0" err="1" smtClean="0"/>
              <a:t>Маат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рассказывали египтяне о своих богах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95936" y="1772816"/>
            <a:ext cx="4839072" cy="4419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Египтяне верили, что ритуальный бег </a:t>
            </a:r>
            <a:r>
              <a:rPr lang="ru-RU" sz="2400" b="1" dirty="0" err="1" smtClean="0"/>
              <a:t>быка-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Апис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оплодотворяет поля. Корова, родившая Аписа, тоже почиталась и содержалась в особом здании. При одном из храмов содержали чёрного быка с белой отметиной на лбу. Вся страна погружалась в печаль, когда этот бык умирал. Жрецы тогда подыскивали нового Аписа. </a:t>
            </a:r>
            <a:endParaRPr lang="ru-RU" sz="2400" b="1" dirty="0"/>
          </a:p>
        </p:txBody>
      </p:sp>
      <p:pic>
        <p:nvPicPr>
          <p:cNvPr id="34818" name="Picture 2" descr="http://mifolog.ru/mythology/item/f00/s00/e0000415/pic/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8194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5733256"/>
            <a:ext cx="79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Апис.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 об Осирисе и Исиде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99992" y="1752600"/>
            <a:ext cx="4263008" cy="4419600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</a:rPr>
              <a:t>Осирис</a:t>
            </a:r>
            <a:r>
              <a:rPr lang="ru-RU" sz="2200" u="sng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b="1" dirty="0" smtClean="0"/>
              <a:t>бог жизненных сил природы и плодородия</a:t>
            </a:r>
          </a:p>
          <a:p>
            <a:r>
              <a:rPr lang="ru-RU" sz="2200" b="1" u="sng" dirty="0" smtClean="0">
                <a:solidFill>
                  <a:srgbClr val="C00000"/>
                </a:solidFill>
              </a:rPr>
              <a:t>Исида</a:t>
            </a:r>
            <a:r>
              <a:rPr lang="ru-RU" sz="2200" b="1" dirty="0" smtClean="0"/>
              <a:t> -</a:t>
            </a:r>
            <a:r>
              <a:rPr lang="ru-RU" sz="2400" dirty="0" smtClean="0"/>
              <a:t>  </a:t>
            </a:r>
            <a:r>
              <a:rPr lang="ru-RU" sz="2200" b="1" dirty="0" smtClean="0"/>
              <a:t>богиня плодородия, воды и ветра, покровительница мореплавания. Дочь Геба и Нут,  жена Осириса.</a:t>
            </a:r>
          </a:p>
          <a:p>
            <a:r>
              <a:rPr lang="ru-RU" sz="2200" b="1" u="sng" dirty="0" smtClean="0">
                <a:solidFill>
                  <a:srgbClr val="C00000"/>
                </a:solidFill>
              </a:rPr>
              <a:t>Сет</a:t>
            </a:r>
            <a:r>
              <a:rPr lang="ru-RU" sz="2200" b="1" dirty="0" smtClean="0"/>
              <a:t> – бог пустыни и песчаных бурь и землетрясений.</a:t>
            </a:r>
          </a:p>
          <a:p>
            <a:r>
              <a:rPr lang="ru-RU" sz="2200" b="1" u="sng" dirty="0" smtClean="0">
                <a:solidFill>
                  <a:srgbClr val="C00000"/>
                </a:solidFill>
              </a:rPr>
              <a:t>Гор</a:t>
            </a:r>
            <a:r>
              <a:rPr lang="ru-RU" sz="2200" b="1" dirty="0" smtClean="0"/>
              <a:t> – покровитель земных фараонов.</a:t>
            </a:r>
            <a:endParaRPr lang="ru-RU" sz="2200" b="1" dirty="0"/>
          </a:p>
        </p:txBody>
      </p:sp>
      <p:pic>
        <p:nvPicPr>
          <p:cNvPr id="33794" name="Picture 2" descr="Осирис и Исида. Мудрость Т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832894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Осириса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699792" y="5842992"/>
            <a:ext cx="3326904" cy="1015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8" name="Picture 10" descr="http://www.husain-off.ru/hg7n/images1/drm5-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0487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Сохранение тела умершего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709228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164288" y="1484784"/>
            <a:ext cx="1979712" cy="537321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Работа с диском «Древний мир»  и ответы на вопросы.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17232"/>
            <a:ext cx="6318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Му́мия</a:t>
            </a:r>
            <a:r>
              <a:rPr lang="vi-VN" dirty="0" smtClean="0"/>
              <a:t> —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сохранённое бальзамированием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 тело.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200" b="1" dirty="0" smtClean="0"/>
              <a:t>Саркофаг - гроб, в который помещали мумию.</a:t>
            </a:r>
            <a:endParaRPr lang="ru-RU" sz="2200" b="1" dirty="0"/>
          </a:p>
        </p:txBody>
      </p:sp>
      <p:pic>
        <p:nvPicPr>
          <p:cNvPr id="35842" name="Picture 2" descr="http://www.talks.su/images/!T4/m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3970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изученного материала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55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752600"/>
            <a:ext cx="8511480" cy="4419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b="1" dirty="0" smtClean="0"/>
              <a:t>   Как называется жилище богов?</a:t>
            </a:r>
          </a:p>
          <a:p>
            <a:pPr marL="457200" indent="-457200">
              <a:buNone/>
            </a:pPr>
            <a:r>
              <a:rPr lang="ru-RU" sz="2400" b="1" dirty="0" smtClean="0"/>
              <a:t>   Кто такие жрецы?</a:t>
            </a:r>
          </a:p>
          <a:p>
            <a:pPr marL="457200" indent="-457200">
              <a:buNone/>
            </a:pPr>
            <a:r>
              <a:rPr lang="ru-RU" sz="2400" b="1" dirty="0" smtClean="0"/>
              <a:t>   За счет чего богатели храмы?</a:t>
            </a:r>
          </a:p>
          <a:p>
            <a:pPr marL="457200" indent="-457200">
              <a:buNone/>
            </a:pPr>
            <a:r>
              <a:rPr lang="ru-RU" sz="2400" b="1" dirty="0" smtClean="0"/>
              <a:t>   Главный бог Египта…</a:t>
            </a:r>
          </a:p>
          <a:p>
            <a:pPr marL="457200" indent="-457200">
              <a:buNone/>
            </a:pPr>
            <a:r>
              <a:rPr lang="ru-RU" sz="2400" b="1" dirty="0" smtClean="0"/>
              <a:t>   Бог жизненных сил природы и плодородия</a:t>
            </a:r>
            <a:r>
              <a:rPr lang="ru-RU" dirty="0" smtClean="0"/>
              <a:t>…</a:t>
            </a:r>
          </a:p>
          <a:p>
            <a:pPr marL="457200" indent="-457200">
              <a:buNone/>
            </a:pPr>
            <a:r>
              <a:rPr lang="ru-RU" sz="2400" b="1" dirty="0" smtClean="0"/>
              <a:t>   Богиня истины, порядка и справедливости</a:t>
            </a:r>
            <a:r>
              <a:rPr lang="ru-RU" dirty="0" smtClean="0"/>
              <a:t>…</a:t>
            </a:r>
          </a:p>
          <a:p>
            <a:pPr marL="457200" indent="-457200">
              <a:buNone/>
            </a:pPr>
            <a:r>
              <a:rPr lang="ru-RU" sz="2400" b="1" dirty="0" smtClean="0"/>
              <a:t>   Бог хаоса и беспорядка, повелитель пустынь</a:t>
            </a:r>
            <a:r>
              <a:rPr lang="ru-RU" dirty="0" smtClean="0"/>
              <a:t>…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b="1" dirty="0" smtClean="0"/>
              <a:t>   Богиня - покровительница женщин и их красоты.</a:t>
            </a:r>
            <a:endParaRPr lang="ru-RU" sz="2400" dirty="0" smtClean="0"/>
          </a:p>
          <a:p>
            <a:pPr marL="457200" indent="-457200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772816"/>
            <a:ext cx="1714500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храм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276872"/>
            <a:ext cx="2143125" cy="357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служители бога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780928"/>
            <a:ext cx="3571875" cy="357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за счет подарков фараонов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212976"/>
            <a:ext cx="1285875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717032"/>
            <a:ext cx="1343025" cy="357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Осирис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221088"/>
            <a:ext cx="1357312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Маат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4725144"/>
            <a:ext cx="1214437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5301208"/>
            <a:ext cx="1571625" cy="428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Бастет</a:t>
            </a:r>
            <a:endParaRPr lang="ru-RU" b="1" dirty="0"/>
          </a:p>
        </p:txBody>
      </p:sp>
      <p:pic>
        <p:nvPicPr>
          <p:cNvPr id="17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103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пройденного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endParaRPr lang="ru-RU" sz="2400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3968" y="2348880"/>
            <a:ext cx="4464496" cy="42484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Каким оружием пользовались египетские воины?</a:t>
            </a:r>
          </a:p>
          <a:p>
            <a:endParaRPr lang="ru-RU" sz="3200" dirty="0"/>
          </a:p>
        </p:txBody>
      </p:sp>
      <p:pic>
        <p:nvPicPr>
          <p:cNvPr id="7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949325" cy="1219200"/>
          </a:xfrm>
          <a:prstGeom prst="rect">
            <a:avLst/>
          </a:prstGeom>
          <a:noFill/>
        </p:spPr>
      </p:pic>
      <p:pic>
        <p:nvPicPr>
          <p:cNvPr id="19458" name="Picture 2" descr="http://www.genstab.ru/voin/images/4_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4956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§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9, вопросы и задания с. 53, рисунок по теме урока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47700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Источники и интернет-ресурсы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http://commons.wikimedia.org/wiki/File:La_Tombe_de_Horemheb_cropped.jpg?uselang=ru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http://www.genstab.ru/voin/egypt_1.htm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http://www.ageofbattles.ru/?news=56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http://www.trinitas.ru/rus/doc/0211/008a/02111080.htm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http://istoriya-ru.ucoz.ru/news/pokhody_tutmosa_iii_v_aziju/2011-01-31-132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http://mithology.ru/Sebek.html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http://www.husain-off.ru/hg7n/hg7-a1-14.html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http://www.sunhome.ru/journal/16235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http://zhurnal.lib.ru/r/rudenko_e_a/jrez.shtml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http://mifolog.ru/mythology/item/f00/s00/e0000415/index.shtml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http://objective-news.ru/2010-01-15-21-30-25/osiris-i-isida-mudrost-tota.html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http://new.bestiary.us/images/ammut2</a:t>
            </a:r>
            <a:endParaRPr lang="ru-RU" sz="1600" dirty="0" smtClean="0"/>
          </a:p>
          <a:p>
            <a:r>
              <a:rPr lang="en-US" sz="1600" dirty="0" smtClean="0">
                <a:hlinkClick r:id="rId14"/>
              </a:rPr>
              <a:t>http://www.talks.su/news/Telekanal_Channel_4_ishhet_neizlechimo_bolnyx_dobrovolczev_dlya_mumifikaczii/</a:t>
            </a: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05273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История Древнего мира: учеб. для 5 </a:t>
            </a:r>
            <a:r>
              <a:rPr lang="ru-RU" sz="1600" dirty="0" err="1" smtClean="0"/>
              <a:t>кл</a:t>
            </a:r>
            <a:r>
              <a:rPr lang="ru-RU" sz="1600" dirty="0" smtClean="0"/>
              <a:t>. </a:t>
            </a:r>
            <a:r>
              <a:rPr lang="ru-RU" sz="1600" dirty="0" err="1" smtClean="0"/>
              <a:t>общеобразоват</a:t>
            </a:r>
            <a:r>
              <a:rPr lang="ru-RU" sz="1600" dirty="0" smtClean="0"/>
              <a:t>. учреждений / А.А. </a:t>
            </a:r>
            <a:r>
              <a:rPr lang="ru-RU" sz="1600" dirty="0" err="1" smtClean="0"/>
              <a:t>Вигасин</a:t>
            </a:r>
            <a:r>
              <a:rPr lang="ru-RU" sz="1600" dirty="0" smtClean="0"/>
              <a:t>, Г.И. </a:t>
            </a:r>
            <a:r>
              <a:rPr lang="ru-RU" sz="1600" dirty="0" err="1" smtClean="0"/>
              <a:t>Годер</a:t>
            </a:r>
            <a:r>
              <a:rPr lang="ru-RU" sz="1600" dirty="0" smtClean="0"/>
              <a:t>, И.С. </a:t>
            </a:r>
            <a:r>
              <a:rPr lang="ru-RU" sz="1600" dirty="0" err="1" smtClean="0"/>
              <a:t>Свенцицкая.-М</a:t>
            </a:r>
            <a:r>
              <a:rPr lang="ru-RU" sz="1600" dirty="0" smtClean="0"/>
              <a:t>.: Просвещение.</a:t>
            </a:r>
          </a:p>
          <a:p>
            <a:r>
              <a:rPr lang="ru-RU" sz="1600" dirty="0" err="1" smtClean="0"/>
              <a:t>Годер</a:t>
            </a:r>
            <a:r>
              <a:rPr lang="ru-RU" sz="1600" dirty="0" smtClean="0"/>
              <a:t>. Г.И. Методическое пособие по истории Древнего мира: 5 </a:t>
            </a:r>
            <a:r>
              <a:rPr lang="ru-RU" sz="1600" dirty="0" err="1" smtClean="0"/>
              <a:t>кл</a:t>
            </a:r>
            <a:r>
              <a:rPr lang="ru-RU" sz="1600" dirty="0" smtClean="0"/>
              <a:t>. – М.: Просвещение, 2003</a:t>
            </a:r>
          </a:p>
          <a:p>
            <a:r>
              <a:rPr lang="ru-RU" sz="1600" dirty="0" err="1" smtClean="0"/>
              <a:t>Видеохрестоматия</a:t>
            </a:r>
            <a:r>
              <a:rPr lang="ru-RU" sz="1600" dirty="0" smtClean="0"/>
              <a:t> «Ожившая история» – ООО «Мир знаний» 2011</a:t>
            </a:r>
          </a:p>
          <a:p>
            <a:r>
              <a:rPr lang="ru-RU" sz="1600" dirty="0" smtClean="0"/>
              <a:t>1С: Школа. История Древнего мира, 5 </a:t>
            </a:r>
            <a:r>
              <a:rPr lang="ru-RU" sz="1600" dirty="0" err="1" smtClean="0"/>
              <a:t>кл</a:t>
            </a:r>
            <a:r>
              <a:rPr lang="ru-RU" sz="1600" dirty="0" smtClean="0"/>
              <a:t>. Авторы И.Е. </a:t>
            </a:r>
            <a:r>
              <a:rPr lang="ru-RU" sz="1600" dirty="0" err="1" smtClean="0"/>
              <a:t>Уколова</a:t>
            </a:r>
            <a:r>
              <a:rPr lang="ru-RU" sz="1600" dirty="0" smtClean="0"/>
              <a:t>, И.Л. </a:t>
            </a:r>
            <a:r>
              <a:rPr lang="ru-RU" sz="1600" dirty="0" err="1" smtClean="0"/>
              <a:t>Друбачевская</a:t>
            </a:r>
            <a:r>
              <a:rPr lang="ru-RU" sz="1600" dirty="0" smtClean="0"/>
              <a:t>, Ю.В. </a:t>
            </a:r>
            <a:r>
              <a:rPr lang="ru-RU" sz="1600" dirty="0" err="1" smtClean="0"/>
              <a:t>Кушнерёва</a:t>
            </a:r>
            <a:r>
              <a:rPr lang="ru-RU" sz="1600" dirty="0" smtClean="0"/>
              <a:t> и др. – ООО «1С-Паблишинг», 2012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пройденного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932040" y="1916832"/>
            <a:ext cx="3960440" cy="4419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Каковы были результаты походов  для фараона, командиров и рядовых воинов?</a:t>
            </a:r>
          </a:p>
          <a:p>
            <a:endParaRPr lang="ru-RU" sz="2400" dirty="0"/>
          </a:p>
        </p:txBody>
      </p:sp>
      <p:pic>
        <p:nvPicPr>
          <p:cNvPr id="6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49325" cy="1219200"/>
          </a:xfrm>
          <a:prstGeom prst="rect">
            <a:avLst/>
          </a:prstGeom>
          <a:noFill/>
        </p:spPr>
      </p:pic>
      <p:pic>
        <p:nvPicPr>
          <p:cNvPr id="18434" name="Picture 2" descr="http://www.ageofbattles.ru/images/news/6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940929" cy="3244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пройденного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372200" y="1772816"/>
            <a:ext cx="2592288" cy="4419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Как были устроены колесницы и какое преимущество давало их применение  в сражении?</a:t>
            </a:r>
          </a:p>
          <a:p>
            <a:endParaRPr lang="ru-RU" sz="2400" dirty="0"/>
          </a:p>
        </p:txBody>
      </p:sp>
      <p:pic>
        <p:nvPicPr>
          <p:cNvPr id="5" name="Picture 2" descr="http://istoriya-ru.ucoz.ru/img2/poxodtutmos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6048672" cy="4339567"/>
          </a:xfrm>
          <a:prstGeom prst="rect">
            <a:avLst/>
          </a:prstGeom>
          <a:noFill/>
        </p:spPr>
      </p:pic>
      <p:pic>
        <p:nvPicPr>
          <p:cNvPr id="6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3050"/>
            <a:ext cx="5652120" cy="869950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пройденного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95936" y="2132856"/>
            <a:ext cx="4767064" cy="32403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на карте и определите местоположение   завоёванных фараонами  стран.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trinitas.ru/rus/doc/0211/008a/pic/1080/image0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6858000"/>
          </a:xfrm>
          <a:prstGeom prst="rect">
            <a:avLst/>
          </a:prstGeom>
          <a:noFill/>
        </p:spPr>
      </p:pic>
      <p:pic>
        <p:nvPicPr>
          <p:cNvPr id="6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675" y="1340768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31640" y="2708920"/>
            <a:ext cx="7123113" cy="3206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1.Поклонение священным животным и         растениям.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Боги и жрецы.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3. Что рассказывали египтяне о своих богах.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4.Миф об Осирисе и Исиде.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5.Мифы о царстве мёртвых и суде Осириса.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урока.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Поклонение священным животным и растениям.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99992" y="1844824"/>
            <a:ext cx="4392488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Религиозные верования зародились у египтян в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 первобытные времена. Жизнь тогда зависела от удачной охоты и собирательства, вот почему египтяне поклонялись зверям и наделяли сверхъестественными силами растения. Эти верования сохранялись на протяжении всей истории Древнего Египта. </a:t>
            </a:r>
            <a:endParaRPr lang="ru-RU" sz="2400" b="1" dirty="0"/>
          </a:p>
        </p:txBody>
      </p:sp>
      <p:pic>
        <p:nvPicPr>
          <p:cNvPr id="7" name="Picture 2" descr="Picture of Sob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237009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Бог Себе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20162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79712" y="5085184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-52"/>
              </a:rPr>
              <a:t>СЕБЕК – БОГ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Поклонение священным животным и растениям.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716016" cy="496855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Наряду с ними у египтян возникла вера в могущественных богов, которых часто изображали с туловищем  человека и головой зверя, птицы или змеи. </a:t>
            </a:r>
          </a:p>
          <a:p>
            <a:r>
              <a:rPr lang="ru-RU" sz="2400" b="1" dirty="0" smtClean="0"/>
              <a:t>Древнеегипетская статуэтка бога по имени </a:t>
            </a:r>
            <a:r>
              <a:rPr lang="ru-RU" sz="2400" b="1" dirty="0" smtClean="0">
                <a:solidFill>
                  <a:srgbClr val="C00000"/>
                </a:solidFill>
              </a:rPr>
              <a:t>Тот</a:t>
            </a:r>
            <a:r>
              <a:rPr lang="ru-RU" sz="2400" b="1" dirty="0" smtClean="0"/>
              <a:t> имеет голову птицы ибиса, на голове полосаты платок. Египтяне почитали </a:t>
            </a:r>
            <a:r>
              <a:rPr lang="ru-RU" sz="2400" b="1" dirty="0" err="1" smtClean="0"/>
              <a:t>Тота</a:t>
            </a:r>
            <a:r>
              <a:rPr lang="ru-RU" sz="2400" b="1" dirty="0" smtClean="0"/>
              <a:t> как бога мудрости, справедливого суда, изобретателя письма.</a:t>
            </a:r>
            <a:endParaRPr lang="ru-RU" sz="2400" b="1" dirty="0"/>
          </a:p>
        </p:txBody>
      </p:sp>
      <p:pic>
        <p:nvPicPr>
          <p:cNvPr id="5" name="Picture 4" descr="http://www.husain-off.ru/hg7n/images1/drm5-0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3145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 и жрецы.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148064" y="1484784"/>
            <a:ext cx="3779912" cy="36004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Египтяне считали, что жилища нужны не только людям, но и богам. В глубокой древности храмы – «жилища богов» строились из тростника и глины. Эти храмы не сохранились. </a:t>
            </a:r>
            <a:endParaRPr lang="ru-RU" sz="2400" b="1" dirty="0"/>
          </a:p>
        </p:txBody>
      </p:sp>
      <p:pic>
        <p:nvPicPr>
          <p:cNvPr id="1026" name="Picture 2" descr="http://www.husain-off.ru/hg7n/images1/drm5-0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608512" cy="38108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Рассмотрите рисунок. Так мог выглядеть один из древнейших храмов – храм богини войны и охоты </a:t>
            </a:r>
            <a:r>
              <a:rPr lang="ru-RU" sz="2400" b="1" dirty="0" err="1" smtClean="0"/>
              <a:t>Нейт</a:t>
            </a:r>
            <a:r>
              <a:rPr lang="ru-RU" sz="2400" b="1" dirty="0" smtClean="0"/>
              <a:t>. Во дворике перед храмом изображён знак этой богини – щит с двумя перекрещенными стрелами.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778</TotalTime>
  <Words>861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Религия древних египтян</vt:lpstr>
      <vt:lpstr>Повторение пройденного</vt:lpstr>
      <vt:lpstr>Повторение пройденного</vt:lpstr>
      <vt:lpstr>Повторение пройденного</vt:lpstr>
      <vt:lpstr>Повторение пройденного</vt:lpstr>
      <vt:lpstr>План урока.</vt:lpstr>
      <vt:lpstr>Поклонение священным животным и растениям.</vt:lpstr>
      <vt:lpstr>Поклонение священным животным и растениям.</vt:lpstr>
      <vt:lpstr>Боги и жрецы.</vt:lpstr>
      <vt:lpstr>Боги и жрецы</vt:lpstr>
      <vt:lpstr>Что рассказывали египтяне о своих богах</vt:lpstr>
      <vt:lpstr>Что рассказывали египтяне о своих богах</vt:lpstr>
      <vt:lpstr>Что рассказывали египтяне о своих богах</vt:lpstr>
      <vt:lpstr>Что рассказывали египтяне о своих богах</vt:lpstr>
      <vt:lpstr>Что рассказывали египтяне о своих богах</vt:lpstr>
      <vt:lpstr>Миф об Осирисе и Исиде</vt:lpstr>
      <vt:lpstr>Суд Осириса</vt:lpstr>
      <vt:lpstr>Сохранение тела умершего</vt:lpstr>
      <vt:lpstr>Закрепление изученного материала</vt:lpstr>
      <vt:lpstr>Домашнее задание</vt:lpstr>
      <vt:lpstr>Источники и 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Религия древних египтян</dc:title>
  <dc:creator>Sony</dc:creator>
  <cp:lastModifiedBy>История</cp:lastModifiedBy>
  <cp:revision>80</cp:revision>
  <dcterms:created xsi:type="dcterms:W3CDTF">2012-10-17T15:15:20Z</dcterms:created>
  <dcterms:modified xsi:type="dcterms:W3CDTF">2016-10-14T03:06:25Z</dcterms:modified>
</cp:coreProperties>
</file>